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57" r:id="rId3"/>
    <p:sldId id="258" r:id="rId4"/>
    <p:sldId id="266" r:id="rId5"/>
    <p:sldId id="259" r:id="rId6"/>
    <p:sldId id="268" r:id="rId7"/>
    <p:sldId id="260" r:id="rId8"/>
    <p:sldId id="261" r:id="rId9"/>
    <p:sldId id="262" r:id="rId10"/>
    <p:sldId id="263" r:id="rId11"/>
    <p:sldId id="264" r:id="rId12"/>
    <p:sldId id="265" r:id="rId13"/>
    <p:sldId id="269" r:id="rId14"/>
    <p:sldId id="270" r:id="rId15"/>
    <p:sldId id="271" r:id="rId16"/>
    <p:sldId id="272" r:id="rId17"/>
    <p:sldId id="273" r:id="rId18"/>
    <p:sldId id="274" r:id="rId19"/>
    <p:sldId id="278" r:id="rId20"/>
    <p:sldId id="279" r:id="rId21"/>
    <p:sldId id="282" r:id="rId22"/>
    <p:sldId id="275" r:id="rId23"/>
    <p:sldId id="276" r:id="rId24"/>
    <p:sldId id="277" r:id="rId25"/>
    <p:sldId id="280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6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D7095-FE3B-4EEC-876A-60714C4880A2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1CB2B-C9D6-4176-9A46-A6BD8E674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598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D7095-FE3B-4EEC-876A-60714C4880A2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1CB2B-C9D6-4176-9A46-A6BD8E674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77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D7095-FE3B-4EEC-876A-60714C4880A2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1CB2B-C9D6-4176-9A46-A6BD8E674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393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D7095-FE3B-4EEC-876A-60714C4880A2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1CB2B-C9D6-4176-9A46-A6BD8E674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626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D7095-FE3B-4EEC-876A-60714C4880A2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1CB2B-C9D6-4176-9A46-A6BD8E674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073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D7095-FE3B-4EEC-876A-60714C4880A2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1CB2B-C9D6-4176-9A46-A6BD8E674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58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D7095-FE3B-4EEC-876A-60714C4880A2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1CB2B-C9D6-4176-9A46-A6BD8E674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759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D7095-FE3B-4EEC-876A-60714C4880A2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1CB2B-C9D6-4176-9A46-A6BD8E674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28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D7095-FE3B-4EEC-876A-60714C4880A2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1CB2B-C9D6-4176-9A46-A6BD8E674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223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D7095-FE3B-4EEC-876A-60714C4880A2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1CB2B-C9D6-4176-9A46-A6BD8E674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010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D7095-FE3B-4EEC-876A-60714C4880A2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1CB2B-C9D6-4176-9A46-A6BD8E674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803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D7095-FE3B-4EEC-876A-60714C4880A2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1CB2B-C9D6-4176-9A46-A6BD8E674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84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86562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СЕРОАСФАЛЬТОБЕТОННАЯ СМЕСЬ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891" y="2646218"/>
            <a:ext cx="8229600" cy="2611582"/>
          </a:xfrm>
        </p:spPr>
        <p:txBody>
          <a:bodyPr>
            <a:no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СЕРОАСФАЛЬТОБЕТОН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специально подобранная смесь из песка, щебня (гравия), минерального порошка, модифицированной серы и битума, взятых в определенных пропорциях и перемешанных в смесительных установках принудительного действия в горячем состоянии при температуре от 140 °С до 155 °С.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502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484909"/>
            <a:ext cx="7886700" cy="64582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СЕРОАСФАЛЬТОБЕТОННАЯ СМЕСЬ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316182"/>
            <a:ext cx="7886700" cy="4860781"/>
          </a:xfrm>
          <a:solidFill>
            <a:srgbClr val="FF0000"/>
          </a:solidFill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ПНСТ 191-2017 СМЕСИ СЕРОАСФАЛЬТОБЕТОННЫЕ ДОРОЖНЫЕ И СЕРОАСФАЛЬТОБЕТОН. ТЕХНИЧЕСКИЕ УСЛОВИЯ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 5718-002-53737504-01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СЕРОАСФАЛЬТОБЕТОННЫЕ ЛИТЫЕ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ЛИТОЙ СЕРОАСФАЛЬТОБЕТОН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 5718-003-37854292-2012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СЕРОАСФАЛЬТОБЕТОННЫЕ И СЕРОАСФАЛЬТОБЕТОНЫ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Хен Мон-Блан М.Г. Использование твердых отходов промышленности Восточного-Казахстана в дорожном строительстве: Учебное пособие 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ВКГТУ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-Усть-Каменогорск, 2006 – 200с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0237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37698"/>
            <a:ext cx="7886700" cy="4351338"/>
          </a:xfrm>
        </p:spPr>
        <p:txBody>
          <a:bodyPr>
            <a:normAutofit fontScale="92500" lnSpcReduction="10000"/>
          </a:bodyPr>
          <a:lstStyle/>
          <a:p>
            <a:pPr marL="0" indent="0" fontAlgn="base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вяжущего в %: 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битум – 70-75 %, 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модифицированная сера «Сульфотекс-АБ» – 20-30 %.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составе асфальтобетонной смеси техническая сера может выполнять несколько функций: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использоваться в качестве самостоятельного вяжущего или его компонента;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использоваться в качестве заполнителя в сочетании с битумом.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80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2218" y="365126"/>
            <a:ext cx="7393132" cy="881783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Термины и определения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357744"/>
            <a:ext cx="8210550" cy="51400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сероасфальтобетонная смесь; САБС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Рационально подобранная смесь из щебня или гравия (или без них), песка, минерального порошка с комплексным вяжущим, состоящим из битума нефтяного дорожного и модифицированной технической серы.</a:t>
            </a:r>
          </a:p>
          <a:p>
            <a:pPr marL="0" indent="0">
              <a:buNone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сероасфальтобетон; САБ: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Материал, получаемый в результате уплотнения сероасфальтобетонной смеси.</a:t>
            </a:r>
          </a:p>
          <a:p>
            <a:pPr marL="0" indent="0">
              <a:buNone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модифицированная техническая сера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Комплексный материал, получаемый из технической серы путем ее модификации, соответствующей ГОСТ 127.1, а также органических и неорганических компонентов для обеспечения требуемых технологических, эксплуатационных и экологических свойств сероасфальтобетонной смеси и сероасфальтобетона.</a:t>
            </a:r>
          </a:p>
          <a:p>
            <a:pPr marL="0" indent="0">
              <a:buNone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литая сероасфальтобетонная смесь; ЛСАБС: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Сероасфальтобетонная смесь, укладываемая в горячем состоянии без уплотнения. </a:t>
            </a:r>
          </a:p>
          <a:p>
            <a:pPr marL="0" indent="0">
              <a:buNone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литой сероасфальтобетон; ЛСАБ: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Материал, получаемый в результате укладки (без уплотнения) сероасфальтобетонной смеси. </a:t>
            </a:r>
          </a:p>
          <a:p>
            <a:pPr marL="0" indent="0">
              <a:buNone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щебеночно-мастичная сероасфальтобетонная смесь; ЩМСА: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Рационально подобранная смесь из щебня (гравия), песка из отсева дробления, минерального порошка с комплексным вяжущим, состоящим из битума нефтяного дорожного и модифицированной серы. </a:t>
            </a:r>
          </a:p>
          <a:p>
            <a:pPr marL="0" indent="0">
              <a:buNone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предельно допустимая концентрация; ПДК: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Количество вредного вещества в компонентах окружающей среды (воде, воздухе, почве), при постоянном контакте или при воздействии за определенный промежуток времени практически не влияющее на здоровье человека и не вызывающее неблагоприятных последствий у его потомства.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27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7636" y="581891"/>
            <a:ext cx="7337714" cy="548842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5636" y="1130732"/>
            <a:ext cx="8575964" cy="5477886"/>
          </a:xfrm>
        </p:spPr>
        <p:txBody>
          <a:bodyPr>
            <a:normAutofit fontScale="62500" lnSpcReduction="20000"/>
          </a:bodyPr>
          <a:lstStyle/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качества дорожного покрытия за счет повышения износостойкости и коррозийной стойкости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стоимости дорожного покрытия за счет частичного замещения дорогостоящего битумного вяжущего более дешевой модифицированной серой;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влияния сезонного фактора при укладке дорожного покрытия за счет возможности проведения дорожных работ при более низких температурах (до -20 °С), чем при использовании асфальтобетонных смесей; 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межремонтных сроков автомобильных дорог до 5-7 лет со значительным экономическим эффектом для дорожного строительства,</a:t>
            </a:r>
          </a:p>
          <a:p>
            <a:pPr lvl="0"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широкое внедрение в практику строительства прогрессивных экологически чистых серосодержащих материалов, имеющих более высокие, по сравнению с традиционными, физико-механические свойства при меньшей или равной стоимости;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обеспечивают снижение технологических температур производства, транспортирования, укладки и уплотнения рабочих смесей,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износостойкости дорожных покрытий, в том числе под воздействием шипованных шин;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коррозионной стойкости дорожных покрытий под действием противогололедных реагентов, используемых в процессе зимнего содержания дорожных объектов;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 растрескивается при низких температурах и не размягчается в жаркую погоду;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сероасфальтобетон можно укладывать практически круглогодично.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18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37308" y="717858"/>
            <a:ext cx="8077200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40"/>
              </a:lnSpc>
              <a:spcAft>
                <a:spcPts val="0"/>
              </a:spcAft>
            </a:pPr>
            <a:r>
              <a:rPr lang="ru-RU" sz="2400" b="1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САБС подразделяются:</a:t>
            </a:r>
            <a:endParaRPr lang="ru-RU" sz="2400" b="1" spc="-5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234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b="1" dirty="0">
                <a:solidFill>
                  <a:srgbClr val="1818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уплотняемые: </a:t>
            </a:r>
            <a:endParaRPr lang="ru-RU" sz="2400" spc="-5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234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dirty="0" smtClean="0">
                <a:solidFill>
                  <a:srgbClr val="1818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щебеночно-мастичные </a:t>
            </a:r>
            <a:r>
              <a:rPr lang="ru-RU" sz="2400" dirty="0">
                <a:solidFill>
                  <a:srgbClr val="1818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сероасфальтобетонные смеси (ЩМСА): </a:t>
            </a:r>
            <a:endParaRPr lang="ru-RU" sz="2400" spc="-5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234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solidFill>
                  <a:srgbClr val="1818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ЩМСА-15 - с максимальной крупностью зерен щебня 15 мм; </a:t>
            </a:r>
            <a:endParaRPr lang="ru-RU" sz="2400" spc="-5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234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solidFill>
                  <a:srgbClr val="1818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ЩМСА-20 - с максимальной крупностью зерен щебня 20 мм;</a:t>
            </a:r>
            <a:endParaRPr lang="ru-RU" sz="2400" spc="-5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2340"/>
              </a:lnSpc>
              <a:spcAft>
                <a:spcPts val="0"/>
              </a:spcAft>
              <a:tabLst>
                <a:tab pos="568325" algn="l"/>
              </a:tabLst>
            </a:pPr>
            <a:r>
              <a:rPr lang="ru-RU" sz="2400" b="1" spc="-5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400" spc="-5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400" spc="-5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2400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высокоплотные сероасфальтобетонные смеси</a:t>
            </a:r>
            <a:r>
              <a:rPr lang="ru-RU" sz="2400" spc="-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остаточной пористостью от 1.0 % до 2.5 % — САБС(ВП);</a:t>
            </a:r>
            <a:endParaRPr lang="ru-RU" sz="2400" spc="-5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2340"/>
              </a:lnSpc>
              <a:spcAft>
                <a:spcPts val="0"/>
              </a:spcAft>
              <a:tabLst>
                <a:tab pos="568325" algn="l"/>
              </a:tabLst>
            </a:pPr>
            <a:r>
              <a:rPr lang="ru-RU" sz="2400" b="1" spc="-5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2400" spc="-5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плотные </a:t>
            </a:r>
            <a:r>
              <a:rPr lang="ru-RU" sz="2400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сероасфальтобетонные смеси</a:t>
            </a:r>
            <a:r>
              <a:rPr lang="ru-RU" sz="2400" spc="-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остаточной пористостью от 2.5 % до 5 %:</a:t>
            </a:r>
            <a:endParaRPr lang="ru-RU" sz="2400" spc="-5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234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1350645" algn="l"/>
              </a:tabLst>
            </a:pPr>
            <a:r>
              <a:rPr lang="ru-RU" sz="2400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содержанием щебня от 50 % до 60 % — САБС(А), САБ (А);</a:t>
            </a:r>
            <a:endParaRPr lang="ru-RU" sz="2400" spc="-5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234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1350645" algn="l"/>
              </a:tabLst>
            </a:pPr>
            <a:r>
              <a:rPr lang="ru-RU" sz="2400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содержанием щебня от 40 % до 50 % — САБС(Б).</a:t>
            </a:r>
            <a:endParaRPr lang="ru-RU" sz="2400" spc="-5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234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1350645" algn="l"/>
              </a:tabLst>
            </a:pPr>
            <a:r>
              <a:rPr lang="ru-RU" sz="2400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содержанием щебня от 30 % до 40 % — САБС(В),</a:t>
            </a:r>
            <a:endParaRPr lang="ru-RU" sz="2400" spc="-5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234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1350645" algn="l"/>
              </a:tabLst>
            </a:pPr>
            <a:r>
              <a:rPr lang="ru-RU" sz="2400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песках из отсевов дробления с содержанием щебня не более 30 % — САБС(Г).</a:t>
            </a:r>
            <a:endParaRPr lang="ru-RU" sz="2400" spc="-5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природных песках или смесях природных песков с отсевом дробления — САБС(Д),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839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094509"/>
            <a:ext cx="7886700" cy="5082454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ru-RU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пористые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сероасфальтобетонные смеси с остаточной пористостью от 5.0 % до 10,0% — САБС(П);</a:t>
            </a:r>
          </a:p>
          <a:p>
            <a:pPr marL="0" lvl="0" indent="0">
              <a:buNone/>
            </a:pPr>
            <a:r>
              <a:rPr lang="ru-RU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высокопористые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сероасфальтобетонные смеси с остаточной пористостью свыше 10.0 % — САБС(СП).</a:t>
            </a:r>
          </a:p>
          <a:p>
            <a:pPr lvl="0">
              <a:buFont typeface="Times New Roman" panose="02020603050405020304" pitchFamily="18" charset="0"/>
              <a:buChar char="₋"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литые сероасфальтобетонные смеси (ЛСАБ-I, ЛСАБ-II, ЛСАБ-III).</a:t>
            </a:r>
          </a:p>
          <a:p>
            <a:pPr marL="0" indent="0">
              <a:buNone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САБС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максимального размера зерен минерального материала, определенного на ситах с круглыми ячейками, подразделяются:</a:t>
            </a:r>
          </a:p>
          <a:p>
            <a:pPr lvl="0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крупнозернистые не более 40 мм:</a:t>
            </a:r>
          </a:p>
          <a:p>
            <a:pPr lvl="0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мелкозернистые не более 20 мм:</a:t>
            </a:r>
          </a:p>
          <a:p>
            <a:pPr lvl="0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песчаные не более 10 мм.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499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39090" y="940426"/>
            <a:ext cx="6733309" cy="387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40"/>
              </a:lnSpc>
              <a:spcAft>
                <a:spcPts val="0"/>
              </a:spcAft>
            </a:pPr>
            <a:r>
              <a:rPr lang="ru-RU" spc="1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Таблица</a:t>
            </a:r>
            <a:r>
              <a:rPr lang="ru-RU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 — Зерновые составы серо асфальтобетонных смесей</a:t>
            </a:r>
            <a:endParaRPr lang="ru-RU" sz="1200" spc="-5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868"/>
            <a:ext cx="8286750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74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97205" y="1207768"/>
            <a:ext cx="820189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04800" algn="just">
              <a:lnSpc>
                <a:spcPts val="12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pc="1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Таблица</a:t>
            </a:r>
            <a:r>
              <a:rPr lang="ru-RU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Б.1 — Рекомендуемое содержание битума в серо асфальтобетонных смесях</a:t>
            </a:r>
            <a:endParaRPr lang="ru-RU" sz="1100" spc="-5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205" y="1863715"/>
            <a:ext cx="8149590" cy="380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19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45126" y="792171"/>
            <a:ext cx="73429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Таблица 2 - Требования к щебеночно-мастичным, высокоплотным, плотным, пористым и высокопористым САБС и САБ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4599" y="1616730"/>
            <a:ext cx="8202170" cy="409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88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" y="1482833"/>
            <a:ext cx="8210550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40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93650" y="1130733"/>
            <a:ext cx="44472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Таблица 3 - Требования к литым САБС и САБ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73" y="2172940"/>
            <a:ext cx="8181975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92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43856" y="1130733"/>
            <a:ext cx="4109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Таблица 4 - Требования к щебню (гравию)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759" y="1787084"/>
            <a:ext cx="8220075" cy="420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512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28650" y="1130733"/>
            <a:ext cx="3102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Таблица 5 - Требования к песку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835" y="1500065"/>
            <a:ext cx="7175183" cy="500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8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http://www.helpbeton.ru/wp-content/uploads/%D0%A1%D0%B5%D1%80%D0%B0-%D0%BA%D1%83%D1%81%D0%BE%D0%B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28" y="1555692"/>
            <a:ext cx="2469896" cy="218490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3283528" y="1457696"/>
            <a:ext cx="555567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Сера</a:t>
            </a:r>
            <a:r>
              <a:rPr lang="ru-RU" sz="1600" b="1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ru-RU" sz="1600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— минерал лимонно-желтого цвета, иногда медово-жёлтого, желтовато-серого или коричневатого, представляет собой молекулярную серу — S, минерал очень хрупкий, твердость 1-2 единицы по Моосу. </a:t>
            </a:r>
            <a:endParaRPr lang="ru-RU" sz="1600" spc="-5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1600" spc="-5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Температура </a:t>
            </a:r>
            <a:r>
              <a:rPr lang="ru-RU" sz="1600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плавления 125 град С, плотность 2,07 гр/см3, горит только в присутствии пламени. </a:t>
            </a:r>
            <a:endParaRPr lang="ru-RU" sz="1600" spc="-5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1600" spc="-5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В </a:t>
            </a:r>
            <a:r>
              <a:rPr lang="ru-RU" sz="1600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воде сера нерастворима, некоторые её модификации растворяются в органических растворителях, например, сероуглероде. В природе очень распространена и в чистом виде и в соединениях, знакома человеку с незапамятных времен, как один из первых химических элементов.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15636" y="4410149"/>
            <a:ext cx="8423564" cy="2012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600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Главное применение серы, это же конечно производство серной кислоты (более 60%), которая уже свою очередь является: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1600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основным компонентом для производства минеральных удобрений;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1600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используется во многих отраслях промышленности; 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1600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сельском хозяйстве для борьбы с вредителями;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1600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резиновом производстве (процесс вулканизации каучука);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1600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изготовлении спичек, красок, пиротехники и так далее.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38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664" y="800960"/>
            <a:ext cx="8012906" cy="573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76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256" y="1010855"/>
            <a:ext cx="7590377" cy="550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40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542" y="828384"/>
            <a:ext cx="7629525" cy="566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56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89708" y="778317"/>
            <a:ext cx="77256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Рекомендации по области применения различных типов сероасфальтобетонных смесей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898" y="1523563"/>
            <a:ext cx="7033260" cy="499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6565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370" y="1029129"/>
            <a:ext cx="7033260" cy="26374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370" y="3666602"/>
            <a:ext cx="7058025" cy="220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97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2110" y="3114238"/>
            <a:ext cx="7008495" cy="32318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2110" y="1154508"/>
            <a:ext cx="6985349" cy="163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7639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938768"/>
              </p:ext>
            </p:extLst>
          </p:nvPr>
        </p:nvGraphicFramePr>
        <p:xfrm>
          <a:off x="1295428" y="1008680"/>
          <a:ext cx="6470015" cy="46024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4690">
                  <a:extLst>
                    <a:ext uri="{9D8B030D-6E8A-4147-A177-3AD203B41FA5}">
                      <a16:colId xmlns:a16="http://schemas.microsoft.com/office/drawing/2014/main" val="650825124"/>
                    </a:ext>
                  </a:extLst>
                </a:gridCol>
                <a:gridCol w="3235325">
                  <a:extLst>
                    <a:ext uri="{9D8B030D-6E8A-4147-A177-3AD203B41FA5}">
                      <a16:colId xmlns:a16="http://schemas.microsoft.com/office/drawing/2014/main" val="1105166318"/>
                    </a:ext>
                  </a:extLst>
                </a:gridCol>
              </a:tblGrid>
              <a:tr h="1741483">
                <a:tc>
                  <a:txBody>
                    <a:bodyPr/>
                    <a:lstStyle/>
                    <a:p>
                      <a:pPr indent="450215" algn="ctr">
                        <a:lnSpc>
                          <a:spcPts val="2340"/>
                        </a:lnSpc>
                        <a:spcAft>
                          <a:spcPts val="0"/>
                        </a:spcAft>
                      </a:pPr>
                      <a:endParaRPr lang="ru-RU" sz="1600" spc="-5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50215" algn="ctr">
                        <a:lnSpc>
                          <a:spcPts val="2340"/>
                        </a:lnSpc>
                        <a:spcAft>
                          <a:spcPts val="0"/>
                        </a:spcAft>
                      </a:pPr>
                      <a:r>
                        <a:rPr lang="ru-RU" sz="1600" spc="-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</a:t>
                      </a:r>
                    </a:p>
                    <a:p>
                      <a:pPr indent="450215" algn="ctr">
                        <a:lnSpc>
                          <a:spcPts val="2340"/>
                        </a:lnSpc>
                        <a:spcAft>
                          <a:spcPts val="0"/>
                        </a:spcAft>
                      </a:pPr>
                      <a:r>
                        <a:rPr lang="ru-RU" sz="1600" spc="-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литого </a:t>
                      </a:r>
                      <a:r>
                        <a:rPr lang="ru-RU" sz="1600" spc="-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асфальтобетона</a:t>
                      </a:r>
                      <a:br>
                        <a:rPr lang="ru-RU" sz="1600" spc="-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spc="-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ТУ </a:t>
                      </a:r>
                      <a:r>
                        <a:rPr lang="ru-RU" sz="1600" spc="-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400-24-258-89</a:t>
                      </a:r>
                      <a:endParaRPr lang="ru-RU" sz="1600" spc="-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2340"/>
                        </a:lnSpc>
                        <a:spcAft>
                          <a:spcPts val="0"/>
                        </a:spcAft>
                      </a:pPr>
                      <a:endParaRPr lang="ru-RU" sz="1600" spc="-5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50215" algn="ctr">
                        <a:lnSpc>
                          <a:spcPts val="2340"/>
                        </a:lnSpc>
                        <a:spcAft>
                          <a:spcPts val="0"/>
                        </a:spcAft>
                      </a:pPr>
                      <a:r>
                        <a:rPr lang="ru-RU" sz="1600" spc="-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</a:t>
                      </a:r>
                    </a:p>
                    <a:p>
                      <a:pPr indent="450215" algn="ctr">
                        <a:lnSpc>
                          <a:spcPts val="2340"/>
                        </a:lnSpc>
                        <a:spcAft>
                          <a:spcPts val="0"/>
                        </a:spcAft>
                      </a:pPr>
                      <a:r>
                        <a:rPr lang="ru-RU" sz="1600" spc="-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литого </a:t>
                      </a:r>
                      <a:r>
                        <a:rPr lang="ru-RU" sz="1600" spc="-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сероасфальтобетона</a:t>
                      </a:r>
                      <a:br>
                        <a:rPr lang="ru-RU" sz="1600" spc="-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spc="-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ТУ </a:t>
                      </a:r>
                      <a:r>
                        <a:rPr lang="ru-RU" sz="1600" spc="-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57118-002-537375 04</a:t>
                      </a:r>
                      <a:endParaRPr lang="ru-RU" sz="1600" spc="-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4049904"/>
                  </a:ext>
                </a:extLst>
              </a:tr>
              <a:tr h="2860928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endParaRPr lang="ru-RU" sz="1200" b="1" spc="-40">
                        <a:solidFill>
                          <a:srgbClr val="444444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endParaRPr lang="ru-RU" sz="1200" b="1" spc="-40" dirty="0">
                        <a:solidFill>
                          <a:srgbClr val="444444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3729418"/>
                  </a:ext>
                </a:extLst>
              </a:tr>
            </a:tbl>
          </a:graphicData>
        </a:graphic>
      </p:graphicFrame>
      <p:pic>
        <p:nvPicPr>
          <p:cNvPr id="2050" name="Рисунок 1" descr="Структура литого асфальтобетона ТУ 400-24-258-8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885" y="2860405"/>
            <a:ext cx="2605751" cy="260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Рисунок 3" descr="Структура литого сероасфальтобетона ТУ 57118-002-537375 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132" y="2915846"/>
            <a:ext cx="2550310" cy="2550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6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61999" y="926572"/>
            <a:ext cx="6636327" cy="387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ts val="2340"/>
              </a:lnSpc>
              <a:spcAft>
                <a:spcPts val="0"/>
              </a:spcAft>
            </a:pPr>
            <a:r>
              <a:rPr lang="ru-RU" b="1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Физико-механические свойства сероасфальтабетона</a:t>
            </a:r>
            <a:endParaRPr lang="ru-RU" sz="1200" spc="-5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" y="1837447"/>
            <a:ext cx="8215313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46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http://serobeton.com/images/seroasfalt/0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0546"/>
            <a:ext cx="8229600" cy="4705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39480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66799" y="695144"/>
            <a:ext cx="60128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Технологические свойства сероасфальтобетона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95" y="1202311"/>
            <a:ext cx="7852410" cy="517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22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01781" y="869744"/>
            <a:ext cx="6220691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 fontAlgn="base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ru-RU" b="1" spc="-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Эффективность использования сероасфальтобетона</a:t>
            </a:r>
            <a:endParaRPr lang="ru-RU" sz="1600" b="1" i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982" y="1190620"/>
            <a:ext cx="7883236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56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</TotalTime>
  <Words>659</Words>
  <Application>Microsoft Office PowerPoint</Application>
  <PresentationFormat>Экран (4:3)</PresentationFormat>
  <Paragraphs>81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Symbol</vt:lpstr>
      <vt:lpstr>Times New Roman</vt:lpstr>
      <vt:lpstr>Wingdings</vt:lpstr>
      <vt:lpstr>Тема Office</vt:lpstr>
      <vt:lpstr>СЕРОАСФАЛЬТОБЕТОННАЯ СМЕСЬ</vt:lpstr>
      <vt:lpstr>СЕРОАСФАЛЬТОБЕТОННАЯ СМЕСЬ</vt:lpstr>
      <vt:lpstr>Презентация PowerPoint</vt:lpstr>
      <vt:lpstr>Термины и определения</vt:lpstr>
      <vt:lpstr>Преимущества: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Bakytbek</dc:creator>
  <cp:lastModifiedBy>Bakytbek</cp:lastModifiedBy>
  <cp:revision>11</cp:revision>
  <dcterms:created xsi:type="dcterms:W3CDTF">2017-11-06T04:43:34Z</dcterms:created>
  <dcterms:modified xsi:type="dcterms:W3CDTF">2017-11-06T06:23:41Z</dcterms:modified>
</cp:coreProperties>
</file>